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1" r:id="rId5"/>
    <p:sldId id="267" r:id="rId6"/>
    <p:sldId id="260" r:id="rId7"/>
    <p:sldId id="263" r:id="rId8"/>
    <p:sldId id="262" r:id="rId9"/>
    <p:sldId id="264" r:id="rId10"/>
    <p:sldId id="265" r:id="rId11"/>
    <p:sldId id="266" r:id="rId12"/>
    <p:sldId id="268" r:id="rId13"/>
    <p:sldId id="269" r:id="rId14"/>
    <p:sldId id="270" r:id="rId15"/>
    <p:sldId id="271" r:id="rId16"/>
    <p:sldId id="273" r:id="rId17"/>
    <p:sldId id="272" r:id="rId18"/>
    <p:sldId id="276" r:id="rId19"/>
    <p:sldId id="275" r:id="rId20"/>
    <p:sldId id="277"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4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05DB38-4225-454B-96BB-B3ED349158F0}" type="datetimeFigureOut">
              <a:rPr lang="en-US" smtClean="0"/>
              <a:t>12/1/2012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B43A509-B0EE-4538-8622-939A7324E18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805DB38-4225-454B-96BB-B3ED349158F0}" type="datetimeFigureOut">
              <a:rPr lang="en-US" smtClean="0"/>
              <a:t>12/1/2012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B43A509-B0EE-4538-8622-939A7324E1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05DB38-4225-454B-96BB-B3ED349158F0}" type="datetimeFigureOut">
              <a:rPr lang="en-US" smtClean="0"/>
              <a:t>12/1/2012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B43A509-B0EE-4538-8622-939A7324E18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805DB38-4225-454B-96BB-B3ED349158F0}" type="datetimeFigureOut">
              <a:rPr lang="en-US" smtClean="0"/>
              <a:t>12/1/2012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B43A509-B0EE-4538-8622-939A7324E18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805DB38-4225-454B-96BB-B3ED349158F0}" type="datetimeFigureOut">
              <a:rPr lang="en-US" smtClean="0"/>
              <a:t>12/1/2012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B43A509-B0EE-4538-8622-939A7324E184}"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05DB38-4225-454B-96BB-B3ED349158F0}" type="datetimeFigureOut">
              <a:rPr lang="en-US" smtClean="0"/>
              <a:t>12/1/2012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B43A509-B0EE-4538-8622-939A7324E18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Savant_syndrome" TargetMode="External"/><Relationship Id="rId2" Type="http://schemas.openxmlformats.org/officeDocument/2006/relationships/hyperlink" Target="http://en.wikipedia.org/wiki/Autism_spectrum" TargetMode="External"/><Relationship Id="rId1" Type="http://schemas.openxmlformats.org/officeDocument/2006/relationships/slideLayout" Target="../slideLayouts/slideLayout2.xml"/><Relationship Id="rId4" Type="http://schemas.openxmlformats.org/officeDocument/2006/relationships/hyperlink" Target="http://en.wikipedia.org/wiki/Child_prodig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81000"/>
            <a:ext cx="7086600" cy="3603625"/>
          </a:xfrm>
        </p:spPr>
        <p:txBody>
          <a:bodyPr/>
          <a:lstStyle/>
          <a:p>
            <a:pPr algn="ctr"/>
            <a:r>
              <a:rPr lang="en-US" sz="7200" dirty="0" smtClean="0">
                <a:effectLst>
                  <a:outerShdw blurRad="38100" dist="38100" dir="2700000" algn="tl">
                    <a:srgbClr val="000000">
                      <a:alpha val="43137"/>
                    </a:srgbClr>
                  </a:outerShdw>
                </a:effectLst>
              </a:rPr>
              <a:t>SAVANT</a:t>
            </a:r>
            <a:br>
              <a:rPr lang="en-US" sz="7200" dirty="0" smtClean="0">
                <a:effectLst>
                  <a:outerShdw blurRad="38100" dist="38100" dir="2700000" algn="tl">
                    <a:srgbClr val="000000">
                      <a:alpha val="43137"/>
                    </a:srgbClr>
                  </a:outerShdw>
                </a:effectLst>
              </a:rPr>
            </a:br>
            <a:r>
              <a:rPr lang="en-US" sz="7200" dirty="0" smtClean="0">
                <a:effectLst>
                  <a:outerShdw blurRad="38100" dist="38100" dir="2700000" algn="tl">
                    <a:srgbClr val="000000">
                      <a:alpha val="43137"/>
                    </a:srgbClr>
                  </a:outerShdw>
                </a:effectLst>
              </a:rPr>
              <a:t>SYNDROME</a:t>
            </a:r>
            <a:r>
              <a:rPr lang="en-US" sz="7200" dirty="0" smtClean="0"/>
              <a:t/>
            </a:r>
            <a:br>
              <a:rPr lang="en-US" sz="7200" dirty="0" smtClean="0"/>
            </a:br>
            <a:endParaRPr lang="en-US" sz="7200" dirty="0"/>
          </a:p>
        </p:txBody>
      </p:sp>
      <p:sp>
        <p:nvSpPr>
          <p:cNvPr id="3" name="Subtitle 2"/>
          <p:cNvSpPr>
            <a:spLocks noGrp="1"/>
          </p:cNvSpPr>
          <p:nvPr>
            <p:ph type="subTitle" idx="1"/>
          </p:nvPr>
        </p:nvSpPr>
        <p:spPr>
          <a:xfrm>
            <a:off x="-152400" y="533400"/>
            <a:ext cx="3059020" cy="1981200"/>
          </a:xfrm>
        </p:spPr>
        <p:txBody>
          <a:bodyPr>
            <a:noAutofit/>
          </a:bodyPr>
          <a:lstStyle/>
          <a:p>
            <a:pPr algn="ctr"/>
            <a:r>
              <a:rPr lang="en-US" sz="3600" dirty="0" smtClean="0">
                <a:effectLst>
                  <a:outerShdw blurRad="38100" dist="38100" dir="2700000" algn="tl">
                    <a:srgbClr val="000000">
                      <a:alpha val="43137"/>
                    </a:srgbClr>
                  </a:outerShdw>
                </a:effectLst>
              </a:rPr>
              <a:t>DEDICATION TO </a:t>
            </a:r>
          </a:p>
          <a:p>
            <a:pPr algn="ctr"/>
            <a:r>
              <a:rPr lang="en-US" sz="3600" dirty="0" smtClean="0">
                <a:effectLst>
                  <a:outerShdw blurRad="38100" dist="38100" dir="2700000" algn="tl">
                    <a:srgbClr val="000000">
                      <a:alpha val="43137"/>
                    </a:srgbClr>
                  </a:outerShdw>
                </a:effectLst>
              </a:rPr>
              <a:t>KIM PEEK</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3962400" y="3619470"/>
            <a:ext cx="3884397" cy="1569660"/>
          </a:xfrm>
          <a:prstGeom prst="rect">
            <a:avLst/>
          </a:prstGeom>
          <a:noFill/>
        </p:spPr>
        <p:txBody>
          <a:bodyPr wrap="none" rtlCol="0">
            <a:spAutoFit/>
          </a:bodyPr>
          <a:lstStyle/>
          <a:p>
            <a:pPr algn="ctr"/>
            <a:r>
              <a:rPr lang="en-US" sz="4800" b="1" dirty="0" smtClean="0"/>
              <a:t>THE REAL </a:t>
            </a:r>
          </a:p>
          <a:p>
            <a:pPr algn="ctr"/>
            <a:r>
              <a:rPr lang="en-US" sz="4800" b="1" dirty="0" smtClean="0"/>
              <a:t>“ RAIN MAN”</a:t>
            </a:r>
            <a:endParaRPr lang="en-US" sz="4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29" y="3048000"/>
            <a:ext cx="37787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4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 made me rain man !”</a:t>
            </a:r>
            <a:endParaRPr lang="en-US" dirty="0"/>
          </a:p>
        </p:txBody>
      </p:sp>
      <p:sp>
        <p:nvSpPr>
          <p:cNvPr id="3" name="Content Placeholder 2"/>
          <p:cNvSpPr>
            <a:spLocks noGrp="1"/>
          </p:cNvSpPr>
          <p:nvPr>
            <p:ph sz="half" idx="1"/>
          </p:nvPr>
        </p:nvSpPr>
        <p:spPr>
          <a:xfrm>
            <a:off x="457200" y="1600201"/>
            <a:ext cx="3520440" cy="2667000"/>
          </a:xfrm>
        </p:spPr>
        <p:txBody>
          <a:bodyPr/>
          <a:lstStyle/>
          <a:p>
            <a:pPr marL="0" indent="0">
              <a:buNone/>
            </a:pPr>
            <a:r>
              <a:rPr lang="en-US" dirty="0" smtClean="0"/>
              <a:t>Barry’s only wish in trade for a movie about Kim, was that they continued to share him with the world.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32722"/>
            <a:ext cx="3429000" cy="258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3526244"/>
            <a:ext cx="3504486" cy="1200329"/>
          </a:xfrm>
          <a:prstGeom prst="rect">
            <a:avLst/>
          </a:prstGeom>
          <a:noFill/>
        </p:spPr>
        <p:txBody>
          <a:bodyPr wrap="none" rtlCol="0">
            <a:spAutoFit/>
          </a:bodyPr>
          <a:lstStyle/>
          <a:p>
            <a:r>
              <a:rPr lang="en-US" dirty="0" smtClean="0"/>
              <a:t>Kim Peek with his </a:t>
            </a:r>
          </a:p>
          <a:p>
            <a:r>
              <a:rPr lang="en-US" dirty="0" smtClean="0"/>
              <a:t>Father Fran and Dustin Hoffman</a:t>
            </a:r>
          </a:p>
          <a:p>
            <a:r>
              <a:rPr lang="en-US" dirty="0" smtClean="0"/>
              <a:t>Who played Kim in the</a:t>
            </a:r>
          </a:p>
          <a:p>
            <a:r>
              <a:rPr lang="en-US" dirty="0" smtClean="0"/>
              <a:t> movie “Rain Man”</a:t>
            </a:r>
            <a:endParaRPr lang="en-US" dirty="0"/>
          </a:p>
        </p:txBody>
      </p:sp>
    </p:spTree>
    <p:extLst>
      <p:ext uri="{BB962C8B-B14F-4D97-AF65-F5344CB8AC3E}">
        <p14:creationId xmlns:p14="http://schemas.microsoft.com/office/powerpoint/2010/main" val="286800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Rain man</a:t>
            </a:r>
            <a:endParaRPr lang="en-US" dirty="0"/>
          </a:p>
        </p:txBody>
      </p:sp>
      <p:sp>
        <p:nvSpPr>
          <p:cNvPr id="3" name="Content Placeholder 2"/>
          <p:cNvSpPr>
            <a:spLocks noGrp="1"/>
          </p:cNvSpPr>
          <p:nvPr>
            <p:ph sz="half" idx="1"/>
          </p:nvPr>
        </p:nvSpPr>
        <p:spPr/>
        <p:txBody>
          <a:bodyPr>
            <a:normAutofit fontScale="92500"/>
          </a:bodyPr>
          <a:lstStyle/>
          <a:p>
            <a:r>
              <a:rPr lang="en-US" dirty="0" smtClean="0"/>
              <a:t>The 1988 film “Rain Man” starring </a:t>
            </a:r>
            <a:r>
              <a:rPr lang="en-US" dirty="0" smtClean="0">
                <a:solidFill>
                  <a:schemeClr val="accent1">
                    <a:lumMod val="75000"/>
                  </a:schemeClr>
                </a:solidFill>
              </a:rPr>
              <a:t>Dustin Hoffman</a:t>
            </a:r>
            <a:r>
              <a:rPr lang="en-US" dirty="0" smtClean="0"/>
              <a:t> and </a:t>
            </a:r>
            <a:r>
              <a:rPr lang="en-US" dirty="0">
                <a:solidFill>
                  <a:schemeClr val="accent1">
                    <a:lumMod val="75000"/>
                  </a:schemeClr>
                </a:solidFill>
              </a:rPr>
              <a:t>Tom Cruise</a:t>
            </a:r>
            <a:r>
              <a:rPr lang="en-US" dirty="0"/>
              <a:t>. </a:t>
            </a:r>
            <a:r>
              <a:rPr lang="en-US" dirty="0" smtClean="0"/>
              <a:t>Dustin playing the role of Raymond Babbitt portraying the real life Kim Peek, and Tom playing his brother Charlie Babbitt.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276600" cy="456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3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1676400"/>
          </a:xfrm>
        </p:spPr>
        <p:txBody>
          <a:bodyPr>
            <a:normAutofit fontScale="90000"/>
          </a:bodyPr>
          <a:lstStyle/>
          <a:p>
            <a:r>
              <a:rPr lang="en-US" dirty="0" smtClean="0"/>
              <a:t>“it proves that people with disabilities really can change”</a:t>
            </a:r>
            <a:br>
              <a:rPr lang="en-US" dirty="0" smtClean="0"/>
            </a:br>
            <a:r>
              <a:rPr lang="en-US" dirty="0"/>
              <a:t>	</a:t>
            </a:r>
            <a:r>
              <a:rPr lang="en-US" dirty="0" smtClean="0"/>
              <a:t>				</a:t>
            </a:r>
            <a:r>
              <a:rPr lang="en-US" sz="2200" b="0" dirty="0" smtClean="0">
                <a:solidFill>
                  <a:schemeClr val="tx1"/>
                </a:solidFill>
                <a:latin typeface="Brush Script MT" pitchFamily="66" charset="0"/>
              </a:rPr>
              <a:t>Barry Morrow</a:t>
            </a:r>
            <a:endParaRPr lang="en-US" sz="2200" b="0" dirty="0">
              <a:solidFill>
                <a:schemeClr val="tx1"/>
              </a:solidFill>
              <a:latin typeface="Brush Script MT" pitchFamily="66" charset="0"/>
            </a:endParaRPr>
          </a:p>
        </p:txBody>
      </p:sp>
      <p:sp>
        <p:nvSpPr>
          <p:cNvPr id="5" name="TextBox 4"/>
          <p:cNvSpPr txBox="1"/>
          <p:nvPr/>
        </p:nvSpPr>
        <p:spPr>
          <a:xfrm>
            <a:off x="381000" y="1828800"/>
            <a:ext cx="3733800" cy="2118978"/>
          </a:xfrm>
          <a:prstGeom prst="rect">
            <a:avLst/>
          </a:prstGeom>
          <a:noFill/>
        </p:spPr>
        <p:txBody>
          <a:bodyPr wrap="square" rtlCol="0">
            <a:spAutoFit/>
          </a:bodyPr>
          <a:lstStyle/>
          <a:p>
            <a:pPr>
              <a:lnSpc>
                <a:spcPct val="150000"/>
              </a:lnSpc>
            </a:pPr>
            <a:r>
              <a:rPr lang="en-US" dirty="0" smtClean="0"/>
              <a:t>After “Rain Man,” Kim really opened up. He eventually turned out to be a social sensation. Everyone knew him, and he would talk to everyone he passed.</a:t>
            </a:r>
            <a:endParaRPr lang="en-US" dirty="0"/>
          </a:p>
        </p:txBody>
      </p:sp>
      <p:sp>
        <p:nvSpPr>
          <p:cNvPr id="6" name="TextBox 5"/>
          <p:cNvSpPr txBox="1"/>
          <p:nvPr/>
        </p:nvSpPr>
        <p:spPr>
          <a:xfrm>
            <a:off x="1219200" y="5257800"/>
            <a:ext cx="4953000" cy="1287981"/>
          </a:xfrm>
          <a:prstGeom prst="rect">
            <a:avLst/>
          </a:prstGeom>
          <a:noFill/>
        </p:spPr>
        <p:txBody>
          <a:bodyPr wrap="square" rtlCol="0">
            <a:spAutoFit/>
          </a:bodyPr>
          <a:lstStyle/>
          <a:p>
            <a:pPr>
              <a:lnSpc>
                <a:spcPct val="150000"/>
              </a:lnSpc>
            </a:pPr>
            <a:r>
              <a:rPr lang="en-US" dirty="0" smtClean="0"/>
              <a:t>The movie changed his life forever, and His</a:t>
            </a:r>
          </a:p>
          <a:p>
            <a:pPr>
              <a:lnSpc>
                <a:spcPct val="150000"/>
              </a:lnSpc>
            </a:pPr>
            <a:r>
              <a:rPr lang="en-US" dirty="0" smtClean="0"/>
              <a:t>father Fran kept their promise to share Kim with the world.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399280" cy="3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 to business</a:t>
            </a:r>
            <a:endParaRPr lang="en-US" dirty="0"/>
          </a:p>
        </p:txBody>
      </p:sp>
      <p:sp>
        <p:nvSpPr>
          <p:cNvPr id="3" name="Content Placeholder 2"/>
          <p:cNvSpPr>
            <a:spLocks noGrp="1"/>
          </p:cNvSpPr>
          <p:nvPr>
            <p:ph sz="half" idx="1"/>
          </p:nvPr>
        </p:nvSpPr>
        <p:spPr>
          <a:xfrm>
            <a:off x="457200" y="1600201"/>
            <a:ext cx="7772400" cy="2209800"/>
          </a:xfrm>
        </p:spPr>
        <p:txBody>
          <a:bodyPr>
            <a:normAutofit lnSpcReduction="10000"/>
          </a:bodyPr>
          <a:lstStyle/>
          <a:p>
            <a:pPr marL="0" indent="0">
              <a:buNone/>
            </a:pPr>
            <a:r>
              <a:rPr lang="en-US" dirty="0" smtClean="0"/>
              <a:t>After realizing how special Kim really was, his father decided to run him thru a battery of tests over the course of his last years. They wanted to find out as much as they could about Kim.</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61080"/>
            <a:ext cx="503948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31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Kim's’ history</a:t>
            </a:r>
            <a:br>
              <a:rPr lang="en-US" dirty="0" smtClean="0"/>
            </a:br>
            <a:r>
              <a:rPr lang="en-US" sz="3200" b="0" dirty="0" smtClean="0"/>
              <a:t>doctors needed to know his past</a:t>
            </a:r>
            <a:endParaRPr lang="en-US" dirty="0"/>
          </a:p>
        </p:txBody>
      </p:sp>
      <p:sp>
        <p:nvSpPr>
          <p:cNvPr id="3" name="Content Placeholder 2"/>
          <p:cNvSpPr>
            <a:spLocks noGrp="1"/>
          </p:cNvSpPr>
          <p:nvPr>
            <p:ph sz="half" idx="1"/>
          </p:nvPr>
        </p:nvSpPr>
        <p:spPr/>
        <p:txBody>
          <a:bodyPr/>
          <a:lstStyle/>
          <a:p>
            <a:r>
              <a:rPr lang="en-US" dirty="0" smtClean="0"/>
              <a:t>He did not walk until 4 years old</a:t>
            </a:r>
          </a:p>
          <a:p>
            <a:r>
              <a:rPr lang="en-US" dirty="0" smtClean="0"/>
              <a:t>He was unable to memorize anything from 16-20 months</a:t>
            </a:r>
          </a:p>
          <a:p>
            <a:r>
              <a:rPr lang="en-US" dirty="0" smtClean="0"/>
              <a:t>His parents separated when he was young</a:t>
            </a:r>
            <a:endParaRPr lang="en-US" dirty="0"/>
          </a:p>
        </p:txBody>
      </p:sp>
      <p:sp>
        <p:nvSpPr>
          <p:cNvPr id="4" name="Content Placeholder 3"/>
          <p:cNvSpPr>
            <a:spLocks noGrp="1"/>
          </p:cNvSpPr>
          <p:nvPr>
            <p:ph sz="half" idx="2"/>
          </p:nvPr>
        </p:nvSpPr>
        <p:spPr/>
        <p:txBody>
          <a:bodyPr/>
          <a:lstStyle/>
          <a:p>
            <a:r>
              <a:rPr lang="en-US" dirty="0" smtClean="0"/>
              <a:t>He does not understand metaphors, he takes everything literally</a:t>
            </a:r>
          </a:p>
          <a:p>
            <a:r>
              <a:rPr lang="en-US" dirty="0" smtClean="0"/>
              <a:t>He cannot reason out math problems</a:t>
            </a:r>
          </a:p>
          <a:p>
            <a:r>
              <a:rPr lang="en-US" dirty="0" smtClean="0"/>
              <a:t>He had little to no social skills</a:t>
            </a:r>
            <a:endParaRPr lang="en-US" dirty="0"/>
          </a:p>
        </p:txBody>
      </p:sp>
    </p:spTree>
    <p:extLst>
      <p:ext uri="{BB962C8B-B14F-4D97-AF65-F5344CB8AC3E}">
        <p14:creationId xmlns:p14="http://schemas.microsoft.com/office/powerpoint/2010/main" val="8386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lstStyle/>
          <a:p>
            <a:pPr algn="ctr"/>
            <a:r>
              <a:rPr lang="en-US" dirty="0" smtClean="0"/>
              <a:t>Scientific research</a:t>
            </a:r>
            <a:endParaRPr lang="en-US" dirty="0"/>
          </a:p>
        </p:txBody>
      </p:sp>
      <p:sp>
        <p:nvSpPr>
          <p:cNvPr id="3" name="Content Placeholder 2"/>
          <p:cNvSpPr>
            <a:spLocks noGrp="1"/>
          </p:cNvSpPr>
          <p:nvPr>
            <p:ph sz="half" idx="1"/>
          </p:nvPr>
        </p:nvSpPr>
        <p:spPr>
          <a:xfrm>
            <a:off x="457200" y="1143000"/>
            <a:ext cx="3520440" cy="4983163"/>
          </a:xfrm>
        </p:spPr>
        <p:txBody>
          <a:bodyPr>
            <a:normAutofit fontScale="92500" lnSpcReduction="10000"/>
          </a:bodyPr>
          <a:lstStyle/>
          <a:p>
            <a:pPr>
              <a:lnSpc>
                <a:spcPct val="150000"/>
              </a:lnSpc>
            </a:pPr>
            <a:r>
              <a:rPr lang="en-US" dirty="0" smtClean="0"/>
              <a:t>Brain scans were taken of Kim</a:t>
            </a:r>
          </a:p>
          <a:p>
            <a:pPr>
              <a:lnSpc>
                <a:spcPct val="150000"/>
              </a:lnSpc>
            </a:pPr>
            <a:r>
              <a:rPr lang="en-US" dirty="0" smtClean="0"/>
              <a:t>Psychological studies were done</a:t>
            </a:r>
          </a:p>
          <a:p>
            <a:pPr>
              <a:lnSpc>
                <a:spcPct val="150000"/>
              </a:lnSpc>
            </a:pPr>
            <a:r>
              <a:rPr lang="en-US" dirty="0" smtClean="0"/>
              <a:t>I.Q. testing was administered.</a:t>
            </a:r>
          </a:p>
          <a:p>
            <a:pPr>
              <a:lnSpc>
                <a:spcPct val="150000"/>
              </a:lnSpc>
            </a:pPr>
            <a:r>
              <a:rPr lang="en-US" dirty="0" smtClean="0"/>
              <a:t>Social tests were ran.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3963612" cy="246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670560"/>
          </a:xfrm>
        </p:spPr>
        <p:txBody>
          <a:bodyPr/>
          <a:lstStyle/>
          <a:p>
            <a:pPr algn="ctr"/>
            <a:r>
              <a:rPr lang="en-US" dirty="0" smtClean="0"/>
              <a:t>Research results</a:t>
            </a:r>
            <a:endParaRPr lang="en-US" dirty="0"/>
          </a:p>
        </p:txBody>
      </p:sp>
      <p:sp>
        <p:nvSpPr>
          <p:cNvPr id="3" name="Content Placeholder 2"/>
          <p:cNvSpPr>
            <a:spLocks noGrp="1"/>
          </p:cNvSpPr>
          <p:nvPr>
            <p:ph sz="half" idx="1"/>
          </p:nvPr>
        </p:nvSpPr>
        <p:spPr>
          <a:xfrm>
            <a:off x="457200" y="1143000"/>
            <a:ext cx="3520440" cy="4525963"/>
          </a:xfrm>
        </p:spPr>
        <p:txBody>
          <a:bodyPr>
            <a:normAutofit fontScale="92500" lnSpcReduction="20000"/>
          </a:bodyPr>
          <a:lstStyle/>
          <a:p>
            <a:r>
              <a:rPr lang="en-US" dirty="0" smtClean="0"/>
              <a:t>Kim has a huge section of his brain missing that connects the left and right hemisphere. This is allowing areas of one side of brain to stray off into the other side. They believe this is what is giving the “extra” memory capacity.</a:t>
            </a:r>
            <a:endParaRPr lang="en-US" dirty="0"/>
          </a:p>
        </p:txBody>
      </p:sp>
      <p:sp>
        <p:nvSpPr>
          <p:cNvPr id="4" name="Content Placeholder 3"/>
          <p:cNvSpPr>
            <a:spLocks noGrp="1"/>
          </p:cNvSpPr>
          <p:nvPr>
            <p:ph sz="half" idx="2"/>
          </p:nvPr>
        </p:nvSpPr>
        <p:spPr>
          <a:xfrm>
            <a:off x="3886200" y="1066800"/>
            <a:ext cx="3813048" cy="4525963"/>
          </a:xfrm>
        </p:spPr>
        <p:txBody>
          <a:bodyPr>
            <a:normAutofit fontScale="92500" lnSpcReduction="20000"/>
          </a:bodyPr>
          <a:lstStyle/>
          <a:p>
            <a:r>
              <a:rPr lang="en-US" dirty="0" smtClean="0"/>
              <a:t>He has brain damage to his cerebellum region which regulates attention, language, emotional reactions, pleasure, and fear</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120" y="3352800"/>
            <a:ext cx="392598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3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“Kim Peek is a living”</a:t>
            </a:r>
            <a:br>
              <a:rPr lang="en-US" dirty="0" smtClean="0"/>
            </a:br>
            <a:r>
              <a:rPr lang="en-US" dirty="0" smtClean="0"/>
              <a:t>Google</a:t>
            </a:r>
            <a:br>
              <a:rPr lang="en-US" dirty="0" smtClean="0"/>
            </a:br>
            <a:r>
              <a:rPr lang="en-US" sz="2000" dirty="0" smtClean="0"/>
              <a:t>he is a mixture of disability and brilliance!</a:t>
            </a:r>
            <a:endParaRPr lang="en-US" sz="2000" dirty="0"/>
          </a:p>
        </p:txBody>
      </p:sp>
      <p:sp>
        <p:nvSpPr>
          <p:cNvPr id="3" name="Content Placeholder 2"/>
          <p:cNvSpPr>
            <a:spLocks noGrp="1"/>
          </p:cNvSpPr>
          <p:nvPr>
            <p:ph sz="half" idx="1"/>
          </p:nvPr>
        </p:nvSpPr>
        <p:spPr>
          <a:xfrm>
            <a:off x="457200" y="1752600"/>
            <a:ext cx="3520440" cy="4525963"/>
          </a:xfrm>
        </p:spPr>
        <p:txBody>
          <a:bodyPr>
            <a:normAutofit fontScale="70000" lnSpcReduction="20000"/>
          </a:bodyPr>
          <a:lstStyle/>
          <a:p>
            <a:r>
              <a:rPr lang="en-US" sz="2900" dirty="0" smtClean="0"/>
              <a:t>Kim can rattle off any zip code or area code if you give him the town</a:t>
            </a:r>
          </a:p>
          <a:p>
            <a:r>
              <a:rPr lang="en-US" sz="2900" dirty="0" smtClean="0"/>
              <a:t>He is a “</a:t>
            </a:r>
            <a:r>
              <a:rPr lang="en-US" sz="2900" dirty="0" smtClean="0"/>
              <a:t>Kimputer</a:t>
            </a:r>
            <a:r>
              <a:rPr lang="en-US" sz="2900" dirty="0" smtClean="0"/>
              <a:t>” he soaks up everything, 98% of what goes in stays in. (average adults only retain 45%)</a:t>
            </a:r>
          </a:p>
          <a:p>
            <a:r>
              <a:rPr lang="en-US" sz="2900" dirty="0" smtClean="0"/>
              <a:t>He memorizes maps in the front of phone books</a:t>
            </a:r>
          </a:p>
          <a:p>
            <a:r>
              <a:rPr lang="en-US" sz="2900" dirty="0" smtClean="0"/>
              <a:t>He can identify 1000’s of compositions, when they were composed, the composer, and their bibliography</a:t>
            </a:r>
          </a:p>
          <a:p>
            <a:endParaRPr lang="en-US" sz="2200" dirty="0" smtClean="0"/>
          </a:p>
          <a:p>
            <a:endParaRPr lang="en-US" sz="2200" dirty="0"/>
          </a:p>
        </p:txBody>
      </p:sp>
      <p:sp>
        <p:nvSpPr>
          <p:cNvPr id="4" name="Content Placeholder 3"/>
          <p:cNvSpPr>
            <a:spLocks noGrp="1"/>
          </p:cNvSpPr>
          <p:nvPr>
            <p:ph sz="half" idx="2"/>
          </p:nvPr>
        </p:nvSpPr>
        <p:spPr/>
        <p:txBody>
          <a:bodyPr>
            <a:noAutofit/>
          </a:bodyPr>
          <a:lstStyle/>
          <a:p>
            <a:r>
              <a:rPr lang="en-US" sz="1800" dirty="0" smtClean="0"/>
              <a:t>He completed a high school curriculum at 14 years old</a:t>
            </a:r>
          </a:p>
          <a:p>
            <a:r>
              <a:rPr lang="en-US" sz="1800" dirty="0" smtClean="0"/>
              <a:t>He can read around 8 large books a day. </a:t>
            </a:r>
            <a:endParaRPr lang="en-US" sz="1800" dirty="0"/>
          </a:p>
          <a:p>
            <a:r>
              <a:rPr lang="en-US" sz="1800" dirty="0" smtClean="0"/>
              <a:t>He can remember number strands 2-3 times longer than the average adult.</a:t>
            </a:r>
          </a:p>
          <a:p>
            <a:r>
              <a:rPr lang="en-US" sz="1800" dirty="0" smtClean="0"/>
              <a:t>He can sing and play music </a:t>
            </a:r>
          </a:p>
          <a:p>
            <a:r>
              <a:rPr lang="en-US" sz="1800" dirty="0" smtClean="0"/>
              <a:t>He has 12,000 books in his memory, and can recall them</a:t>
            </a:r>
          </a:p>
          <a:p>
            <a:r>
              <a:rPr lang="en-US" sz="1800" dirty="0" smtClean="0"/>
              <a:t> Unlike other savants, Kim has abilities in all of the five major areas instead of just one.</a:t>
            </a:r>
            <a:endParaRPr lang="en-US" sz="1800" dirty="0"/>
          </a:p>
        </p:txBody>
      </p:sp>
    </p:spTree>
    <p:extLst>
      <p:ext uri="{BB962C8B-B14F-4D97-AF65-F5344CB8AC3E}">
        <p14:creationId xmlns:p14="http://schemas.microsoft.com/office/powerpoint/2010/main" val="256006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 calcmode="lin" valueType="num">
                                      <p:cBhvr>
                                        <p:cTn id="5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 calcmode="lin" valueType="num">
                                      <p:cBhvr>
                                        <p:cTn id="7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7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533400"/>
            <a:ext cx="7242048" cy="670560"/>
          </a:xfrm>
        </p:spPr>
        <p:txBody>
          <a:bodyPr/>
          <a:lstStyle/>
          <a:p>
            <a:pPr algn="ctr"/>
            <a:r>
              <a:rPr lang="en-US" dirty="0" smtClean="0"/>
              <a:t>As a child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Kim would constantly have  red forehead from running with it on floor</a:t>
            </a:r>
          </a:p>
          <a:p>
            <a:r>
              <a:rPr lang="en-US" dirty="0" smtClean="0"/>
              <a:t>He was reading index volumes and had memorized the first 8 by 2 years old</a:t>
            </a:r>
          </a:p>
          <a:p>
            <a:r>
              <a:rPr lang="en-US" dirty="0" smtClean="0"/>
              <a:t>He would read 20-30 books a day @ 3 years old, then he would turn them upside down</a:t>
            </a:r>
          </a:p>
          <a:p>
            <a:r>
              <a:rPr lang="en-US" dirty="0" smtClean="0"/>
              <a:t>He started memorizing definitions in the dictionary</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His favorite place became the local library, where he would spend most of his time</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52800"/>
            <a:ext cx="4851117" cy="272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38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normAutofit fontScale="90000"/>
          </a:bodyPr>
          <a:lstStyle/>
          <a:p>
            <a:pPr algn="ctr"/>
            <a:r>
              <a:rPr lang="en-US" dirty="0" smtClean="0"/>
              <a:t>His genius comes with a price!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He cannot follow simple instructions </a:t>
            </a:r>
            <a:endParaRPr lang="en-US" dirty="0"/>
          </a:p>
          <a:p>
            <a:r>
              <a:rPr lang="en-US" dirty="0" smtClean="0"/>
              <a:t>He gets distraught and has a panic attack, he will smack himself on the head and pace back and forth </a:t>
            </a:r>
          </a:p>
          <a:p>
            <a:r>
              <a:rPr lang="en-US" dirty="0" smtClean="0"/>
              <a:t>His emotions are erratic and unexpected </a:t>
            </a:r>
          </a:p>
          <a:p>
            <a:r>
              <a:rPr lang="en-US" dirty="0" smtClean="0"/>
              <a:t>He is socially outgoing, but he has poor social skills </a:t>
            </a:r>
          </a:p>
          <a:p>
            <a:r>
              <a:rPr lang="en-US" dirty="0" smtClean="0"/>
              <a:t>He cannot learn new strategies, nor can he problem solve</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He cannot dress himself, or perform any daily personal tasks.</a:t>
            </a:r>
          </a:p>
          <a:p>
            <a:r>
              <a:rPr lang="en-US" dirty="0" smtClean="0"/>
              <a:t>He cannot pay attention most of the time</a:t>
            </a:r>
          </a:p>
          <a:p>
            <a:r>
              <a:rPr lang="en-US" dirty="0"/>
              <a:t>He cannot control </a:t>
            </a:r>
            <a:r>
              <a:rPr lang="en-US" dirty="0" smtClean="0"/>
              <a:t>emotions or reactions </a:t>
            </a:r>
          </a:p>
          <a:p>
            <a:pPr marL="0" indent="0">
              <a:buNone/>
            </a:pPr>
            <a:r>
              <a:rPr lang="en-US" dirty="0" smtClean="0"/>
              <a:t>(like shown in the movie)</a:t>
            </a:r>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2133600" cy="252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0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Savant  syndrome</a:t>
            </a:r>
            <a:endParaRPr lang="en-US" dirty="0"/>
          </a:p>
        </p:txBody>
      </p:sp>
      <p:sp>
        <p:nvSpPr>
          <p:cNvPr id="3" name="Content Placeholder 2"/>
          <p:cNvSpPr>
            <a:spLocks noGrp="1"/>
          </p:cNvSpPr>
          <p:nvPr>
            <p:ph idx="1"/>
          </p:nvPr>
        </p:nvSpPr>
        <p:spPr/>
        <p:txBody>
          <a:bodyPr/>
          <a:lstStyle/>
          <a:p>
            <a:pPr>
              <a:lnSpc>
                <a:spcPct val="150000"/>
              </a:lnSpc>
            </a:pPr>
            <a:r>
              <a:rPr lang="en-US" dirty="0"/>
              <a:t>Savant syndrome is a rare condition in which people with neurodevelopmental disorders, notably </a:t>
            </a:r>
            <a:r>
              <a:rPr lang="en-US" dirty="0">
                <a:hlinkClick r:id="rId2" tooltip="Autism spectrum"/>
              </a:rPr>
              <a:t>autism spectrum</a:t>
            </a:r>
            <a:r>
              <a:rPr lang="en-US" dirty="0"/>
              <a:t> disorders and/or </a:t>
            </a:r>
            <a:r>
              <a:rPr lang="en-US" u="sng" dirty="0">
                <a:hlinkClick r:id="rId3" tooltip="Click to Continue &gt; by Text-Enhance"/>
              </a:rPr>
              <a:t>brain injuries</a:t>
            </a:r>
            <a:r>
              <a:rPr lang="en-US" dirty="0"/>
              <a:t>, demonstrate profound and </a:t>
            </a:r>
            <a:r>
              <a:rPr lang="en-US" dirty="0">
                <a:hlinkClick r:id="rId4" tooltip="Child prodigy"/>
              </a:rPr>
              <a:t>prodigious</a:t>
            </a:r>
            <a:r>
              <a:rPr lang="en-US" dirty="0"/>
              <a:t> capacities and/or abilities far in excess of what would be </a:t>
            </a:r>
            <a:r>
              <a:rPr lang="en-US" dirty="0" smtClean="0"/>
              <a:t>considered normal.</a:t>
            </a:r>
            <a:endParaRPr lang="en-US" dirty="0"/>
          </a:p>
        </p:txBody>
      </p:sp>
    </p:spTree>
    <p:extLst>
      <p:ext uri="{BB962C8B-B14F-4D97-AF65-F5344CB8AC3E}">
        <p14:creationId xmlns:p14="http://schemas.microsoft.com/office/powerpoint/2010/main" val="123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pPr algn="ctr"/>
            <a:r>
              <a:rPr lang="en-US" dirty="0" smtClean="0"/>
              <a:t>In the end</a:t>
            </a:r>
            <a:endParaRPr lang="en-US" dirty="0"/>
          </a:p>
        </p:txBody>
      </p:sp>
      <p:sp>
        <p:nvSpPr>
          <p:cNvPr id="3" name="Content Placeholder 2"/>
          <p:cNvSpPr>
            <a:spLocks noGrp="1"/>
          </p:cNvSpPr>
          <p:nvPr>
            <p:ph idx="1"/>
          </p:nvPr>
        </p:nvSpPr>
        <p:spPr/>
        <p:txBody>
          <a:bodyPr/>
          <a:lstStyle/>
          <a:p>
            <a:pPr marL="0" indent="0">
              <a:buNone/>
            </a:pPr>
            <a:r>
              <a:rPr lang="en-US" dirty="0" smtClean="0"/>
              <a:t>	It is definitely proven that Kim led a full life! The movie “Rain Man” brought him out of hiding and allowed the world to see thru his eyes. Because of this research, we have a whole new understanding of savants and people with disabilities. Kim's father took care of him every minute of his life. Towards the end there was a fear of Kim outliving his father and who would take care of him. This fortunately did not happen. Fran was the most loving, patient person, and the best person for Kim.   </a:t>
            </a:r>
            <a:endParaRPr lang="en-US" dirty="0"/>
          </a:p>
        </p:txBody>
      </p:sp>
    </p:spTree>
    <p:extLst>
      <p:ext uri="{BB962C8B-B14F-4D97-AF65-F5344CB8AC3E}">
        <p14:creationId xmlns:p14="http://schemas.microsoft.com/office/powerpoint/2010/main" val="33523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Lawrence</a:t>
            </a:r>
            <a:br>
              <a:rPr lang="en-US" dirty="0" smtClean="0"/>
            </a:br>
            <a:r>
              <a:rPr lang="en-US" dirty="0" smtClean="0"/>
              <a:t>kim </a:t>
            </a:r>
            <a:br>
              <a:rPr lang="en-US" dirty="0" smtClean="0"/>
            </a:br>
            <a:r>
              <a:rPr lang="en-US" dirty="0" smtClean="0"/>
              <a:t>peek</a:t>
            </a:r>
            <a:endParaRPr lang="en-US" dirty="0"/>
          </a:p>
        </p:txBody>
      </p:sp>
      <p:sp>
        <p:nvSpPr>
          <p:cNvPr id="3" name="Text Placeholder 2"/>
          <p:cNvSpPr>
            <a:spLocks noGrp="1"/>
          </p:cNvSpPr>
          <p:nvPr>
            <p:ph type="body" sz="half" idx="2"/>
          </p:nvPr>
        </p:nvSpPr>
        <p:spPr/>
        <p:txBody>
          <a:bodyPr>
            <a:normAutofit/>
          </a:bodyPr>
          <a:lstStyle/>
          <a:p>
            <a:pPr algn="ctr"/>
            <a:endParaRPr lang="en-US" sz="1800" dirty="0" smtClean="0"/>
          </a:p>
          <a:p>
            <a:pPr algn="ctr"/>
            <a:r>
              <a:rPr lang="en-US" sz="1800" dirty="0" smtClean="0">
                <a:solidFill>
                  <a:schemeClr val="tx2">
                    <a:lumMod val="10000"/>
                  </a:schemeClr>
                </a:solidFill>
              </a:rPr>
              <a:t>NOVEMBER 11, 1951</a:t>
            </a:r>
          </a:p>
          <a:p>
            <a:pPr algn="ctr"/>
            <a:r>
              <a:rPr lang="en-US" sz="1800" dirty="0" smtClean="0">
                <a:solidFill>
                  <a:schemeClr val="tx2">
                    <a:lumMod val="10000"/>
                  </a:schemeClr>
                </a:solidFill>
              </a:rPr>
              <a:t>TO</a:t>
            </a:r>
          </a:p>
          <a:p>
            <a:pPr algn="ctr"/>
            <a:r>
              <a:rPr lang="en-US" sz="1800" dirty="0" smtClean="0">
                <a:solidFill>
                  <a:schemeClr val="tx2">
                    <a:lumMod val="10000"/>
                  </a:schemeClr>
                </a:solidFill>
              </a:rPr>
              <a:t>DECEMBER 19, 2009</a:t>
            </a:r>
            <a:endParaRPr lang="en-US" sz="1800" dirty="0">
              <a:solidFill>
                <a:schemeClr val="tx2">
                  <a:lumMod val="10000"/>
                </a:schemeClr>
              </a:solidFill>
            </a:endParaRPr>
          </a:p>
        </p:txBody>
      </p:sp>
      <p:sp>
        <p:nvSpPr>
          <p:cNvPr id="4" name="Picture Placeholder 3"/>
          <p:cNvSpPr>
            <a:spLocks noGrp="1"/>
          </p:cNvSpPr>
          <p:nvPr>
            <p:ph type="pic" idx="1"/>
          </p:nvPr>
        </p:nvSpPr>
        <p:spPr>
          <a:xfrm>
            <a:off x="821693" y="1018858"/>
            <a:ext cx="4206240" cy="4206240"/>
          </a:xfrm>
        </p:spPr>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83920" y="5867400"/>
            <a:ext cx="7494359" cy="461665"/>
          </a:xfrm>
          <a:prstGeom prst="rect">
            <a:avLst/>
          </a:prstGeom>
          <a:noFill/>
        </p:spPr>
        <p:txBody>
          <a:bodyPr wrap="none" rtlCol="0">
            <a:spAutoFit/>
          </a:bodyPr>
          <a:lstStyle/>
          <a:p>
            <a:r>
              <a:rPr lang="en-US" sz="2400" dirty="0" smtClean="0">
                <a:solidFill>
                  <a:schemeClr val="bg1"/>
                </a:solidFill>
              </a:rPr>
              <a:t>Kim suffered a heart attack and passed away in 2009</a:t>
            </a:r>
            <a:endParaRPr lang="en-US" sz="2400" dirty="0">
              <a:solidFill>
                <a:schemeClr val="bg1"/>
              </a:solidFill>
            </a:endParaRPr>
          </a:p>
        </p:txBody>
      </p:sp>
    </p:spTree>
    <p:extLst>
      <p:ext uri="{BB962C8B-B14F-4D97-AF65-F5344CB8AC3E}">
        <p14:creationId xmlns:p14="http://schemas.microsoft.com/office/powerpoint/2010/main" val="5991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circle(in)">
                                      <p:cBhvr>
                                        <p:cTn id="19"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Mega-savant</a:t>
            </a:r>
            <a:endParaRPr lang="en-US" dirty="0"/>
          </a:p>
        </p:txBody>
      </p:sp>
      <p:sp>
        <p:nvSpPr>
          <p:cNvPr id="3" name="Content Placeholder 2"/>
          <p:cNvSpPr>
            <a:spLocks noGrp="1"/>
          </p:cNvSpPr>
          <p:nvPr>
            <p:ph sz="half" idx="1"/>
          </p:nvPr>
        </p:nvSpPr>
        <p:spPr>
          <a:xfrm>
            <a:off x="457200" y="1828800"/>
            <a:ext cx="7162800" cy="3657599"/>
          </a:xfrm>
        </p:spPr>
        <p:txBody>
          <a:bodyPr>
            <a:normAutofit fontScale="92500" lnSpcReduction="10000"/>
          </a:bodyPr>
          <a:lstStyle/>
          <a:p>
            <a:pPr algn="ctr"/>
            <a:r>
              <a:rPr lang="en-US" dirty="0" smtClean="0"/>
              <a:t>Kim Peek is actually classified as a</a:t>
            </a:r>
          </a:p>
          <a:p>
            <a:pPr marL="0" indent="0" algn="ctr">
              <a:buNone/>
            </a:pPr>
            <a:r>
              <a:rPr lang="en-US" dirty="0" smtClean="0"/>
              <a:t> Mega-Savant</a:t>
            </a:r>
            <a:endParaRPr lang="en-US" dirty="0"/>
          </a:p>
        </p:txBody>
      </p:sp>
      <p:sp>
        <p:nvSpPr>
          <p:cNvPr id="4" name="Content Placeholder 3"/>
          <p:cNvSpPr>
            <a:spLocks noGrp="1"/>
          </p:cNvSpPr>
          <p:nvPr>
            <p:ph sz="half" idx="2"/>
          </p:nvPr>
        </p:nvSpPr>
        <p:spPr>
          <a:xfrm>
            <a:off x="4572000" y="3124200"/>
            <a:ext cx="3810000" cy="3078163"/>
          </a:xfrm>
        </p:spPr>
        <p:txBody>
          <a:bodyPr>
            <a:normAutofit fontScale="92500" lnSpcReduction="10000"/>
          </a:bodyPr>
          <a:lstStyle/>
          <a:p>
            <a:r>
              <a:rPr lang="en-US" dirty="0"/>
              <a:t>Savant skills are usually found in one or more of five major areas: art, musical abilities, calendar calculation, mathematics and spatial skills.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39116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6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Mega-savant</a:t>
            </a:r>
            <a:endParaRPr lang="en-US" dirty="0"/>
          </a:p>
        </p:txBody>
      </p:sp>
      <p:sp>
        <p:nvSpPr>
          <p:cNvPr id="3" name="Content Placeholder 2"/>
          <p:cNvSpPr>
            <a:spLocks noGrp="1"/>
          </p:cNvSpPr>
          <p:nvPr>
            <p:ph idx="1"/>
          </p:nvPr>
        </p:nvSpPr>
        <p:spPr/>
        <p:txBody>
          <a:bodyPr/>
          <a:lstStyle/>
          <a:p>
            <a:pPr>
              <a:lnSpc>
                <a:spcPct val="150000"/>
              </a:lnSpc>
            </a:pPr>
            <a:r>
              <a:rPr lang="en-US" dirty="0" smtClean="0"/>
              <a:t>Kim has an extremely larger memory than a savant.</a:t>
            </a:r>
          </a:p>
          <a:p>
            <a:pPr>
              <a:lnSpc>
                <a:spcPct val="150000"/>
              </a:lnSpc>
            </a:pPr>
            <a:r>
              <a:rPr lang="en-US" dirty="0" smtClean="0"/>
              <a:t>He knows a combination of the skills in the five major areas, not just one of them.</a:t>
            </a:r>
          </a:p>
          <a:p>
            <a:pPr>
              <a:lnSpc>
                <a:spcPct val="150000"/>
              </a:lnSpc>
            </a:pPr>
            <a:r>
              <a:rPr lang="en-US" dirty="0" smtClean="0"/>
              <a:t>He can put them to use, and not just store it like a book on a shelf.</a:t>
            </a:r>
          </a:p>
          <a:p>
            <a:endParaRPr lang="en-US" dirty="0"/>
          </a:p>
        </p:txBody>
      </p:sp>
    </p:spTree>
    <p:extLst>
      <p:ext uri="{BB962C8B-B14F-4D97-AF65-F5344CB8AC3E}">
        <p14:creationId xmlns:p14="http://schemas.microsoft.com/office/powerpoint/2010/main" val="35584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0"/>
            <a:ext cx="9144000" cy="1219199"/>
          </a:xfrm>
        </p:spPr>
        <p:txBody>
          <a:bodyPr>
            <a:normAutofit/>
          </a:bodyPr>
          <a:lstStyle/>
          <a:p>
            <a:r>
              <a:rPr lang="en-US" dirty="0" smtClean="0"/>
              <a:t>Kim was also born with </a:t>
            </a:r>
            <a:r>
              <a:rPr lang="en-US" dirty="0" smtClean="0">
                <a:solidFill>
                  <a:schemeClr val="accent1">
                    <a:lumMod val="75000"/>
                  </a:schemeClr>
                </a:solidFill>
              </a:rPr>
              <a:t>Macrocephaly</a:t>
            </a:r>
            <a:r>
              <a:rPr lang="en-US" dirty="0" smtClean="0"/>
              <a:t>, which is damage to the cerebellum. </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57150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133600"/>
            <a:ext cx="3505200" cy="4401205"/>
          </a:xfrm>
          <a:prstGeom prst="rect">
            <a:avLst/>
          </a:prstGeom>
          <a:noFill/>
        </p:spPr>
        <p:txBody>
          <a:bodyPr wrap="square" rtlCol="0">
            <a:spAutoFit/>
          </a:bodyPr>
          <a:lstStyle/>
          <a:p>
            <a:pPr marL="274320" lvl="0" indent="-274320">
              <a:spcBef>
                <a:spcPts val="600"/>
              </a:spcBef>
              <a:buClr>
                <a:srgbClr val="B13F9A"/>
              </a:buClr>
              <a:buSzPct val="73000"/>
              <a:buFont typeface="Wingdings 2"/>
              <a:buChar char=""/>
            </a:pPr>
            <a:r>
              <a:rPr lang="en-US" sz="2800" dirty="0" smtClean="0"/>
              <a:t>He also had </a:t>
            </a:r>
            <a:r>
              <a:rPr lang="en-US" sz="2800" dirty="0" smtClean="0">
                <a:solidFill>
                  <a:srgbClr val="B83D68">
                    <a:lumMod val="75000"/>
                  </a:srgbClr>
                </a:solidFill>
              </a:rPr>
              <a:t>Agenesis </a:t>
            </a:r>
            <a:r>
              <a:rPr lang="en-US" sz="2800" dirty="0">
                <a:solidFill>
                  <a:srgbClr val="B83D68">
                    <a:lumMod val="75000"/>
                  </a:srgbClr>
                </a:solidFill>
              </a:rPr>
              <a:t>to the corpus callosum</a:t>
            </a:r>
            <a:r>
              <a:rPr lang="en-US" sz="2800" dirty="0">
                <a:solidFill>
                  <a:prstClr val="black"/>
                </a:solidFill>
              </a:rPr>
              <a:t>, which is a condition in which the bundle of nerves between the two brain hemispheres are missing.</a:t>
            </a:r>
            <a:endParaRPr lang="en-US" sz="2800" dirty="0">
              <a:solidFill>
                <a:prstClr val="black"/>
              </a:solidFill>
            </a:endParaRPr>
          </a:p>
        </p:txBody>
      </p:sp>
      <p:sp>
        <p:nvSpPr>
          <p:cNvPr id="6" name="Rectangle 5"/>
          <p:cNvSpPr/>
          <p:nvPr/>
        </p:nvSpPr>
        <p:spPr>
          <a:xfrm>
            <a:off x="2895600" y="152400"/>
            <a:ext cx="4114800" cy="677108"/>
          </a:xfrm>
          <a:prstGeom prst="rect">
            <a:avLst/>
          </a:prstGeom>
        </p:spPr>
        <p:txBody>
          <a:bodyPr wrap="square">
            <a:spAutoFit/>
          </a:bodyPr>
          <a:lstStyle/>
          <a:p>
            <a:r>
              <a:rPr lang="en-US" sz="38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Diagnosis</a:t>
            </a:r>
            <a:endParaRPr lang="en-US" dirty="0"/>
          </a:p>
        </p:txBody>
      </p:sp>
    </p:spTree>
    <p:extLst>
      <p:ext uri="{BB962C8B-B14F-4D97-AF65-F5344CB8AC3E}">
        <p14:creationId xmlns:p14="http://schemas.microsoft.com/office/powerpoint/2010/main" val="26520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lstStyle/>
          <a:p>
            <a:pPr marL="0" indent="0" algn="ctr">
              <a:buNone/>
            </a:pPr>
            <a:endParaRPr lang="en-US" sz="1000" dirty="0"/>
          </a:p>
          <a:p>
            <a:pPr marL="0" indent="0" algn="ctr">
              <a:buNone/>
            </a:pPr>
            <a:r>
              <a:rPr lang="en-US" dirty="0" smtClean="0"/>
              <a:t>“Don’t want you to miss your golf game!”</a:t>
            </a:r>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r>
              <a:rPr lang="en-US" sz="2000" dirty="0"/>
              <a:t>I</a:t>
            </a:r>
            <a:r>
              <a:rPr lang="en-US" sz="2000" dirty="0" smtClean="0"/>
              <a:t>t was so burnt into his memory, that when he is upset or nervous he writhes his hands and repeats that saying over and over.</a:t>
            </a:r>
          </a:p>
          <a:p>
            <a:pPr marL="0" indent="0" algn="ctr">
              <a:buNone/>
            </a:pPr>
            <a:r>
              <a:rPr lang="en-US" sz="2000" i="1" dirty="0" smtClean="0"/>
              <a:t>His parents were told he would not live past 14 years old.</a:t>
            </a:r>
          </a:p>
          <a:p>
            <a:pPr marL="0" indent="0" algn="ctr">
              <a:buNone/>
            </a:pPr>
            <a:endParaRPr lang="en-US" sz="20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4419600" cy="29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1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191000"/>
            <a:ext cx="7772400" cy="1935163"/>
          </a:xfrm>
        </p:spPr>
        <p:txBody>
          <a:bodyPr/>
          <a:lstStyle/>
          <a:p>
            <a:pPr marL="0" indent="0">
              <a:buNone/>
            </a:pPr>
            <a:r>
              <a:rPr lang="en-US" dirty="0" smtClean="0"/>
              <a:t>He would not leave the house, when he did he would not look anyone in the eyes. When spoken to he would slump down in his seat.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3505200" cy="24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672346"/>
            <a:ext cx="6553200" cy="523220"/>
          </a:xfrm>
          <a:prstGeom prst="rect">
            <a:avLst/>
          </a:prstGeom>
          <a:noFill/>
        </p:spPr>
        <p:txBody>
          <a:bodyPr wrap="square" rtlCol="0">
            <a:spAutoFit/>
          </a:bodyPr>
          <a:lstStyle/>
          <a:p>
            <a:r>
              <a:rPr lang="en-US" sz="2800" dirty="0" smtClean="0"/>
              <a:t>Kim went into depression and hiding. </a:t>
            </a:r>
            <a:endParaRPr lang="en-US" sz="2800" dirty="0"/>
          </a:p>
        </p:txBody>
      </p:sp>
    </p:spTree>
    <p:extLst>
      <p:ext uri="{BB962C8B-B14F-4D97-AF65-F5344CB8AC3E}">
        <p14:creationId xmlns:p14="http://schemas.microsoft.com/office/powerpoint/2010/main" val="32862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 and my shadow</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Even though Kim is known as a genius, he cannot do simple every day things. His 80 year old father, dresses him, brushes his teeth, shaves  and bathes him. Since the divorce Fran took care of Kim all alone.</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sz="2400" b="1" dirty="0" smtClean="0"/>
              <a:t>“ Me and my dad are the same shadow”</a:t>
            </a:r>
          </a:p>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260" y="2514600"/>
            <a:ext cx="2667000" cy="362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9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
            <a:ext cx="7239000" cy="1143000"/>
          </a:xfrm>
        </p:spPr>
        <p:txBody>
          <a:bodyPr/>
          <a:lstStyle/>
          <a:p>
            <a:pPr algn="ctr"/>
            <a:r>
              <a:rPr lang="en-US" dirty="0" smtClean="0"/>
              <a:t>His life changed forever</a:t>
            </a:r>
            <a:endParaRPr lang="en-US" dirty="0"/>
          </a:p>
        </p:txBody>
      </p:sp>
      <p:sp>
        <p:nvSpPr>
          <p:cNvPr id="3" name="Content Placeholder 2"/>
          <p:cNvSpPr>
            <a:spLocks noGrp="1"/>
          </p:cNvSpPr>
          <p:nvPr>
            <p:ph idx="1"/>
          </p:nvPr>
        </p:nvSpPr>
        <p:spPr>
          <a:xfrm>
            <a:off x="562323" y="1295123"/>
            <a:ext cx="7239000" cy="4846320"/>
          </a:xfrm>
        </p:spPr>
        <p:txBody>
          <a:bodyPr/>
          <a:lstStyle/>
          <a:p>
            <a:pPr marL="0" indent="0" algn="ctr">
              <a:buNone/>
            </a:pPr>
            <a:r>
              <a:rPr lang="en-US" dirty="0" smtClean="0"/>
              <a:t>While standing in line waiting to see a movie in 1994, they bumped into a notable movie director; </a:t>
            </a:r>
          </a:p>
          <a:p>
            <a:pPr marL="0" indent="0" algn="ctr">
              <a:buNone/>
            </a:pPr>
            <a:r>
              <a:rPr lang="en-US" dirty="0" smtClean="0"/>
              <a:t>Barry Marrow.</a:t>
            </a:r>
          </a:p>
          <a:p>
            <a:pPr marL="0" indent="0" algn="ctr">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4419600" cy="294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0177" y="6141443"/>
            <a:ext cx="7835799" cy="523220"/>
          </a:xfrm>
          <a:prstGeom prst="rect">
            <a:avLst/>
          </a:prstGeom>
          <a:noFill/>
        </p:spPr>
        <p:txBody>
          <a:bodyPr wrap="none" rtlCol="0">
            <a:spAutoFit/>
          </a:bodyPr>
          <a:lstStyle/>
          <a:p>
            <a:r>
              <a:rPr lang="en-US" sz="2800" b="1" dirty="0" smtClean="0"/>
              <a:t>Kim's life after that day was never the same !</a:t>
            </a:r>
            <a:endParaRPr lang="en-US" sz="2800" b="1" dirty="0"/>
          </a:p>
        </p:txBody>
      </p:sp>
    </p:spTree>
    <p:extLst>
      <p:ext uri="{BB962C8B-B14F-4D97-AF65-F5344CB8AC3E}">
        <p14:creationId xmlns:p14="http://schemas.microsoft.com/office/powerpoint/2010/main" val="8674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80">
                                          <p:stCondLst>
                                            <p:cond delay="0"/>
                                          </p:stCondLst>
                                        </p:cTn>
                                        <p:tgtEl>
                                          <p:spTgt spid="6146"/>
                                        </p:tgtEl>
                                      </p:cBhvr>
                                    </p:animEffect>
                                    <p:anim calcmode="lin" valueType="num">
                                      <p:cBhvr>
                                        <p:cTn id="1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3" dur="26">
                                          <p:stCondLst>
                                            <p:cond delay="650"/>
                                          </p:stCondLst>
                                        </p:cTn>
                                        <p:tgtEl>
                                          <p:spTgt spid="6146"/>
                                        </p:tgtEl>
                                      </p:cBhvr>
                                      <p:to x="100000" y="60000"/>
                                    </p:animScale>
                                    <p:animScale>
                                      <p:cBhvr>
                                        <p:cTn id="24" dur="166" decel="50000">
                                          <p:stCondLst>
                                            <p:cond delay="676"/>
                                          </p:stCondLst>
                                        </p:cTn>
                                        <p:tgtEl>
                                          <p:spTgt spid="6146"/>
                                        </p:tgtEl>
                                      </p:cBhvr>
                                      <p:to x="100000" y="100000"/>
                                    </p:animScale>
                                    <p:animScale>
                                      <p:cBhvr>
                                        <p:cTn id="25" dur="26">
                                          <p:stCondLst>
                                            <p:cond delay="1312"/>
                                          </p:stCondLst>
                                        </p:cTn>
                                        <p:tgtEl>
                                          <p:spTgt spid="6146"/>
                                        </p:tgtEl>
                                      </p:cBhvr>
                                      <p:to x="100000" y="80000"/>
                                    </p:animScale>
                                    <p:animScale>
                                      <p:cBhvr>
                                        <p:cTn id="26" dur="166" decel="50000">
                                          <p:stCondLst>
                                            <p:cond delay="1338"/>
                                          </p:stCondLst>
                                        </p:cTn>
                                        <p:tgtEl>
                                          <p:spTgt spid="6146"/>
                                        </p:tgtEl>
                                      </p:cBhvr>
                                      <p:to x="100000" y="100000"/>
                                    </p:animScale>
                                    <p:animScale>
                                      <p:cBhvr>
                                        <p:cTn id="27" dur="26">
                                          <p:stCondLst>
                                            <p:cond delay="1642"/>
                                          </p:stCondLst>
                                        </p:cTn>
                                        <p:tgtEl>
                                          <p:spTgt spid="6146"/>
                                        </p:tgtEl>
                                      </p:cBhvr>
                                      <p:to x="100000" y="90000"/>
                                    </p:animScale>
                                    <p:animScale>
                                      <p:cBhvr>
                                        <p:cTn id="28" dur="166" decel="50000">
                                          <p:stCondLst>
                                            <p:cond delay="1668"/>
                                          </p:stCondLst>
                                        </p:cTn>
                                        <p:tgtEl>
                                          <p:spTgt spid="6146"/>
                                        </p:tgtEl>
                                      </p:cBhvr>
                                      <p:to x="100000" y="100000"/>
                                    </p:animScale>
                                    <p:animScale>
                                      <p:cBhvr>
                                        <p:cTn id="29" dur="26">
                                          <p:stCondLst>
                                            <p:cond delay="1808"/>
                                          </p:stCondLst>
                                        </p:cTn>
                                        <p:tgtEl>
                                          <p:spTgt spid="6146"/>
                                        </p:tgtEl>
                                      </p:cBhvr>
                                      <p:to x="100000" y="95000"/>
                                    </p:animScale>
                                    <p:animScale>
                                      <p:cBhvr>
                                        <p:cTn id="30" dur="166" decel="50000">
                                          <p:stCondLst>
                                            <p:cond delay="1834"/>
                                          </p:stCondLst>
                                        </p:cTn>
                                        <p:tgtEl>
                                          <p:spTgt spid="614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2244</TotalTime>
  <Words>1040</Words>
  <Application>Microsoft Office PowerPoint</Application>
  <PresentationFormat>On-screen Show (4:3)</PresentationFormat>
  <Paragraphs>103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SAVANT SYNDROME </vt:lpstr>
      <vt:lpstr>Savant  syndrome</vt:lpstr>
      <vt:lpstr>Mega-savant</vt:lpstr>
      <vt:lpstr>Mega-savant</vt:lpstr>
      <vt:lpstr>PowerPoint Presentation</vt:lpstr>
      <vt:lpstr>PowerPoint Presentation</vt:lpstr>
      <vt:lpstr>PowerPoint Presentation</vt:lpstr>
      <vt:lpstr>Me and my shadow</vt:lpstr>
      <vt:lpstr>His life changed forever</vt:lpstr>
      <vt:lpstr>“He made me rain man !”</vt:lpstr>
      <vt:lpstr>Rain man</vt:lpstr>
      <vt:lpstr>“it proves that people with disabilities really can change”      Barry Morrow</vt:lpstr>
      <vt:lpstr>Down to business</vt:lpstr>
      <vt:lpstr>Kim's’ history doctors needed to know his past</vt:lpstr>
      <vt:lpstr>Scientific research</vt:lpstr>
      <vt:lpstr>Research results</vt:lpstr>
      <vt:lpstr>“Kim Peek is a living” Google he is a mixture of disability and brilliance!</vt:lpstr>
      <vt:lpstr>As a child</vt:lpstr>
      <vt:lpstr>His genius comes with a price!</vt:lpstr>
      <vt:lpstr>In the end</vt:lpstr>
      <vt:lpstr>Lawrence kim  peek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SAVANT SYNDROME</dc:title>
  <dc:creator>Stucker</dc:creator>
  <cp:lastModifiedBy>Stucker</cp:lastModifiedBy>
  <cp:revision>36</cp:revision>
  <dcterms:created xsi:type="dcterms:W3CDTF">2012-12-02T00:07:17Z</dcterms:created>
  <dcterms:modified xsi:type="dcterms:W3CDTF">2012-12-03T13:32:10Z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kypeName">
    <vt:lpwstr>stuckerfamily1</vt:lpwstr>
  </property>
</Properties>
</file>